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6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1" r:id="rId17"/>
    <p:sldId id="274" r:id="rId18"/>
    <p:sldId id="275" r:id="rId19"/>
    <p:sldId id="272" r:id="rId20"/>
    <p:sldId id="273" r:id="rId21"/>
    <p:sldId id="271" r:id="rId22"/>
  </p:sldIdLst>
  <p:sldSz cx="9144000" cy="5143500" type="screen16x9"/>
  <p:notesSz cx="6858000" cy="9144000"/>
  <p:embeddedFontLst>
    <p:embeddedFont>
      <p:font typeface="NanumGothic ExtraBold" panose="020B0600000101010101" charset="-127"/>
      <p:bold r:id="rId24"/>
    </p:embeddedFont>
    <p:embeddedFont>
      <p:font typeface="Cambria Math" panose="02040503050406030204" pitchFamily="18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티웨이_항공" panose="02000300000000000000" pitchFamily="2" charset="-12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F9E"/>
    <a:srgbClr val="19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15"/>
    <p:restoredTop sz="82558"/>
  </p:normalViewPr>
  <p:slideViewPr>
    <p:cSldViewPr snapToGrid="0">
      <p:cViewPr varScale="1">
        <p:scale>
          <a:sx n="118" d="100"/>
          <a:sy n="118" d="100"/>
        </p:scale>
        <p:origin x="181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DKT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형태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논문상에서는 가장 기본적인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형태만을 설명하고 있으나 실제 실험에서는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활용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다들 많이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알테니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설명 생략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구조만 보자</a:t>
            </a:r>
            <a:b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위의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RNN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통해서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시점에 사용자의 학습 수준이 학습되고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이를 활용하여 아직 사용자가 보지 못한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unseen)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문제들에 대한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정오답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확률을 예측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5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915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80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857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25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925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90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204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84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04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32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9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78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48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48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KT :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학습자의 퍼포먼스를 바탕으로 학습자의 전체 지식 수준을 평가하는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268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67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406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DKT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교육 기록을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Sequential Data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형태로 활용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각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개의 문제에 대하여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시점에 </a:t>
            </a:r>
            <a:r>
              <a:rPr lang="en-US" altLang="ko-Kore-K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라는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튜플의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형태를 취함 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사용자가 푼 문제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qt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정오답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조합한 형태가 됨</a:t>
            </a: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결과적으로 나오는 인풋 데이터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모든 문제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정답과 오답에 대한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one-hot encoding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논문 상에서는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one-hot encoding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생길 수 있는 문제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규모가 너무 커지는 경우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해결하기 위해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 dimension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en-US" altLang="ko-Kore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 vector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구축하는 방법을 제시하나 최근에는 </a:t>
            </a:r>
            <a:r>
              <a:rPr lang="ko-KR" alt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임베딩을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구축하는 방법이 훨씬 많아져 큰 의미는</a:t>
            </a:r>
            <a:r>
              <a:rPr lang="en-US" altLang="ko-K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29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교육AI의 기본이자 시작 — Deep Knowledge Tracing(DKT) | by Riiid Techblog | Riiid  Teamblog KR | Medium">
            <a:extLst>
              <a:ext uri="{FF2B5EF4-FFF2-40B4-BE49-F238E27FC236}">
                <a16:creationId xmlns:a16="http://schemas.microsoft.com/office/drawing/2014/main" id="{912430EB-73B3-1339-D65F-31FEC3253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34" y="831134"/>
            <a:ext cx="5622831" cy="375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12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Deep</a:t>
            </a:r>
            <a:r>
              <a:rPr lang="ko-KR" altLang="en-US" sz="25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Knowledge</a:t>
            </a:r>
            <a:r>
              <a:rPr lang="ko-KR" altLang="en-US" sz="25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25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Tracing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What</a:t>
            </a:r>
            <a:r>
              <a:rPr lang="ko-KR" altLang="en-US" sz="12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2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is</a:t>
            </a:r>
            <a:r>
              <a:rPr lang="ko-KR" altLang="en-US" sz="12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1200" b="1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EdTech?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2022.0</a:t>
            </a:r>
            <a:r>
              <a:rPr lang="en-US" altLang="ko" sz="12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5</a:t>
            </a:r>
            <a:r>
              <a:rPr lang="ko" sz="12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  <a:r>
              <a:rPr lang="en-US" altLang="ko-KR" sz="12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31</a:t>
            </a:r>
            <a:endParaRPr sz="12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Model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6CEC018-BA79-339A-46C7-A0729A1C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655660"/>
            <a:ext cx="5023707" cy="33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828AEE8-F234-7103-21C3-0EBC9E0B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42" y="1038780"/>
            <a:ext cx="2732308" cy="53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08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Training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7585D-00BA-DCE2-7F1D-EF121AEF5B81}"/>
              </a:ext>
            </a:extLst>
          </p:cNvPr>
          <p:cNvSpPr txBox="1"/>
          <p:nvPr/>
        </p:nvSpPr>
        <p:spPr>
          <a:xfrm>
            <a:off x="1524000" y="901661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Loss</a:t>
            </a:r>
            <a:endParaRPr kumimoji="1" lang="ko-Kore-KR" altLang="en-US" b="1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FD282-23C1-9AA4-B2F1-9182C52B4CF6}"/>
                  </a:ext>
                </a:extLst>
              </p:cNvPr>
              <p:cNvSpPr txBox="1"/>
              <p:nvPr/>
            </p:nvSpPr>
            <p:spPr>
              <a:xfrm>
                <a:off x="1709647" y="1713017"/>
                <a:ext cx="6446932" cy="213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1200" b="1" i="1" dirty="0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𝒍</m:t>
                      </m:r>
                    </m:oMath>
                  </m:oMathPara>
                </a14:m>
                <a:endParaRPr kumimoji="1" lang="en-US" altLang="ko-Kore-KR" sz="1100" b="1" i="1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  <a:p>
                <a:pPr marL="271463" lvl="7" indent="-1762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ore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Binary Cross-Entropy</a:t>
                </a:r>
              </a:p>
              <a:p>
                <a:pPr>
                  <a:lnSpc>
                    <a:spcPct val="150000"/>
                  </a:lnSpc>
                </a:pPr>
                <a:r>
                  <a:rPr lang="el-GR" altLang="ko-Kore-KR" sz="1200" b="1" dirty="0">
                    <a:latin typeface="Cambria Math" panose="02040503050406030204" pitchFamily="18" charset="0"/>
                    <a:ea typeface="티웨이_항공" panose="02000300000000000000" pitchFamily="2" charset="-127"/>
                    <a:cs typeface="Times New Roman" panose="02020603050405020304" pitchFamily="18" charset="0"/>
                  </a:rPr>
                  <a:t>δ</a:t>
                </a:r>
                <a:endParaRPr lang="en-US" altLang="ko-Kore-KR" sz="1100" b="1" dirty="0">
                  <a:latin typeface="티웨이_항공" panose="02000300000000000000" pitchFamily="2" charset="-127"/>
                  <a:ea typeface="티웨이_항공" panose="02000300000000000000" pitchFamily="2" charset="-127"/>
                  <a:cs typeface="Times New Roman" panose="02020603050405020304" pitchFamily="18" charset="0"/>
                </a:endParaRPr>
              </a:p>
              <a:p>
                <a:pPr marL="271463" indent="-1762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다음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time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step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에서 푼 문제만을 고려해 학습의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label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로 사용</a:t>
                </a:r>
                <a:endParaRPr kumimoji="1" lang="en-US" altLang="ko-KR" sz="1100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  <a:p>
                <a:pPr marL="271463" indent="-1762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one hot vector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이며 다음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time step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에서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 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풀었던 문제의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index</a:t>
                </a:r>
              </a:p>
              <a:p>
                <a:pPr marL="271463" indent="-1762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출력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y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와 내적을 수행하면 다음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time step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에서 푼 문제에 대해서만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backpropagation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을 수행</a:t>
                </a:r>
                <a:endParaRPr kumimoji="1" lang="en-US" altLang="ko-KR" sz="1100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  <a:p>
                <a:pPr marL="271463" indent="-17621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결과적으로 다음 </a:t>
                </a:r>
                <a:r>
                  <a:rPr kumimoji="1" lang="en-US" altLang="ko-KR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time step</a:t>
                </a:r>
                <a:r>
                  <a:rPr kumimoji="1" lang="ko-KR" altLang="en-US" sz="1100" dirty="0">
                    <a:latin typeface="티웨이_항공" panose="02000300000000000000" pitchFamily="2" charset="-127"/>
                    <a:ea typeface="티웨이_항공" panose="02000300000000000000" pitchFamily="2" charset="-127"/>
                  </a:rPr>
                  <a:t>에서 푼 문제만을 고려해 학습이 수행</a:t>
                </a:r>
                <a:endParaRPr kumimoji="1" lang="en-US" altLang="ko-Kore-KR" sz="1100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  <a:p>
                <a:pPr marL="182563" indent="-1825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ko-Kore-KR" altLang="en-US" sz="1100" dirty="0">
                  <a:latin typeface="티웨이_항공" panose="02000300000000000000" pitchFamily="2" charset="-127"/>
                  <a:ea typeface="티웨이_항공" panose="02000300000000000000" pitchFamily="2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FD282-23C1-9AA4-B2F1-9182C52B4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647" y="1713017"/>
                <a:ext cx="6446932" cy="2137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D044D66-91F0-B9A8-6ACF-D17E5534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496" y="1202913"/>
            <a:ext cx="2241179" cy="5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8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Training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99F0DC5-F167-6076-5400-BFC03A7A6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98"/>
          <a:stretch/>
        </p:blipFill>
        <p:spPr bwMode="auto">
          <a:xfrm>
            <a:off x="1197131" y="1199536"/>
            <a:ext cx="6991868" cy="274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13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Training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B5ED506-D8F2-31D0-595B-138CFFAE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3"/>
          <a:stretch/>
        </p:blipFill>
        <p:spPr bwMode="auto">
          <a:xfrm>
            <a:off x="1197131" y="1212118"/>
            <a:ext cx="7016144" cy="2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7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Training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D0FC8593-AA92-3C36-D528-4AC4FBA67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2"/>
          <a:stretch/>
        </p:blipFill>
        <p:spPr bwMode="auto">
          <a:xfrm>
            <a:off x="1197131" y="1225440"/>
            <a:ext cx="7380284" cy="26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61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Training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359F7E34-9FCF-961F-4A33-122399568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6"/>
          <a:stretch/>
        </p:blipFill>
        <p:spPr bwMode="auto">
          <a:xfrm>
            <a:off x="1197130" y="1223220"/>
            <a:ext cx="7323640" cy="26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5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👩🏻‍💻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Code Implementation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Data Handling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4D3B67-9ECB-FF01-4BD5-CA7B611F7724}"/>
              </a:ext>
            </a:extLst>
          </p:cNvPr>
          <p:cNvSpPr/>
          <p:nvPr/>
        </p:nvSpPr>
        <p:spPr>
          <a:xfrm>
            <a:off x="1391696" y="826183"/>
            <a:ext cx="1782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200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Data: </a:t>
            </a:r>
            <a:r>
              <a:rPr kumimoji="1" lang="en-US" altLang="ko-Kore-KR" sz="1200" b="1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ASSISTment</a:t>
            </a:r>
            <a:r>
              <a:rPr kumimoji="1" lang="en-US" altLang="ko-Kore-KR" sz="1200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2015</a:t>
            </a:r>
            <a:endParaRPr kumimoji="1" lang="ko-Kore-KR" altLang="en-US" sz="1200" b="1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98223A-83A8-7A7E-FDCF-140BBA7E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99" y="1274779"/>
            <a:ext cx="2916321" cy="12390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32AD9E-D87D-3CBA-BD5F-F133A66FFFA2}"/>
              </a:ext>
            </a:extLst>
          </p:cNvPr>
          <p:cNvSpPr/>
          <p:nvPr/>
        </p:nvSpPr>
        <p:spPr>
          <a:xfrm>
            <a:off x="1308320" y="3144933"/>
            <a:ext cx="4572000" cy="14475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각 문항과 </a:t>
            </a:r>
            <a:r>
              <a:rPr lang="ko-KR" altLang="en-US" sz="1000" dirty="0" err="1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정오답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정보를 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one-hot encoding</a:t>
            </a:r>
            <a:endParaRPr lang="ko-KR" altLang="en-US" sz="100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데이터 셋의 총 문항의 수가 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M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개라면 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one-hot vector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는 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M 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차원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정답인 경우 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0~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M 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인덱스에 해당하는 위치에 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을 기록하고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오답인 경우 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M+1~2M 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인덱스에 해당하는 위치에 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을 기록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학생 별로 학생이 푼 문항에 대한 </a:t>
            </a:r>
            <a:r>
              <a:rPr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one-hot vector</a:t>
            </a:r>
            <a:r>
              <a:rPr lang="ko-KR" altLang="en-US" sz="1000" dirty="0" err="1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가질 수 있도록 데이터 정리</a:t>
            </a:r>
            <a:endParaRPr lang="en-US" altLang="ko-KR" sz="100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11630F-0903-127A-283C-B1AB156310E2}"/>
              </a:ext>
            </a:extLst>
          </p:cNvPr>
          <p:cNvSpPr/>
          <p:nvPr/>
        </p:nvSpPr>
        <p:spPr>
          <a:xfrm>
            <a:off x="1391696" y="2741475"/>
            <a:ext cx="593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200" b="1" dirty="0" err="1">
                <a:latin typeface="티웨이_항공" panose="02000300000000000000" pitchFamily="2" charset="-127"/>
                <a:ea typeface="티웨이_항공" panose="02000300000000000000" pitchFamily="2" charset="-127"/>
              </a:rPr>
              <a:t>전처리</a:t>
            </a:r>
            <a:endParaRPr kumimoji="1" lang="ko-Kore-KR" altLang="en-US" sz="1200" b="1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D08DD-5528-5515-0DA3-1459BCA497AD}"/>
              </a:ext>
            </a:extLst>
          </p:cNvPr>
          <p:cNvSpPr/>
          <p:nvPr/>
        </p:nvSpPr>
        <p:spPr>
          <a:xfrm>
            <a:off x="6636879" y="2453219"/>
            <a:ext cx="236551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예시 형태 </a:t>
            </a:r>
          </a:p>
          <a:p>
            <a:pPr marL="358775" lvl="6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#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학생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 </a:t>
            </a:r>
          </a:p>
          <a:p>
            <a:pPr marL="358775" lvl="6" indent="223838">
              <a:tabLst>
                <a:tab pos="35083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[0, 1, 0, 0, ..., 0], </a:t>
            </a:r>
          </a:p>
          <a:p>
            <a:pPr marL="358775" lvl="6" indent="223838">
              <a:tabLst>
                <a:tab pos="35083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[0, 1, 0, 0, ..., 0], </a:t>
            </a:r>
          </a:p>
          <a:p>
            <a:pPr marL="358775" lvl="6" indent="223838">
              <a:tabLst>
                <a:tab pos="35083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...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],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#</a:t>
            </a:r>
            <a:r>
              <a:rPr lang="ko-KR" altLang="en-US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학생</a:t>
            </a:r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 </a:t>
            </a:r>
          </a:p>
          <a:p>
            <a:pPr marL="358775" lvl="6" indent="2238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[0, 1, 0, 0, ..., 0], </a:t>
            </a:r>
          </a:p>
          <a:p>
            <a:pPr marL="358775" lvl="6" indent="2238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[0, 1, 0, 0, ..., 0], </a:t>
            </a:r>
          </a:p>
          <a:p>
            <a:pPr marL="358775" lvl="6" indent="2238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...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], </a:t>
            </a:r>
          </a:p>
          <a:p>
            <a:pPr marL="358775" lvl="6" indent="134938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.... </a:t>
            </a:r>
          </a:p>
          <a:p>
            <a:pPr marL="358775" lvl="6"/>
            <a:r>
              <a:rPr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]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96105B-5E68-C55F-495B-677FB2D4C2BE}"/>
              </a:ext>
            </a:extLst>
          </p:cNvPr>
          <p:cNvCxnSpPr>
            <a:endCxn id="10" idx="1"/>
          </p:cNvCxnSpPr>
          <p:nvPr/>
        </p:nvCxnSpPr>
        <p:spPr>
          <a:xfrm>
            <a:off x="5959642" y="3768964"/>
            <a:ext cx="677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27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👩🏻‍💻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Code Implementation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DKT Class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A2CCA28-13A2-4923-E6A8-F5B32110F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79" y="1204089"/>
            <a:ext cx="3238527" cy="37068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BF9B13-57A4-A82F-170B-D58C8A46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840" y="1532857"/>
            <a:ext cx="2989560" cy="30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👩🏻‍💻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Code Implementation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Train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E51E38-58E9-1EB6-86F1-5B482BC30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526"/>
          <a:stretch/>
        </p:blipFill>
        <p:spPr>
          <a:xfrm>
            <a:off x="1238878" y="1573467"/>
            <a:ext cx="3686878" cy="241462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884F52-00BC-4EEC-F509-CDDBAEAC0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681" y="1280512"/>
            <a:ext cx="4028787" cy="30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1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👩🏻‍💻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Code Implementation</a:t>
            </a:r>
            <a:r>
              <a:rPr lang="en-US" altLang="ko-KR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</a:t>
            </a:r>
            <a:r>
              <a:rPr lang="ko-KR" alt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Visualization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65F735-BF1C-B4F6-69A0-F5627B7F7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311843"/>
            <a:ext cx="7269163" cy="32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📝 </a:t>
            </a: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목차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7CB9AE9E-F00B-BF03-92FC-60DACFB2C5AF}"/>
              </a:ext>
            </a:extLst>
          </p:cNvPr>
          <p:cNvSpPr txBox="1"/>
          <p:nvPr/>
        </p:nvSpPr>
        <p:spPr>
          <a:xfrm>
            <a:off x="1556686" y="1127314"/>
            <a:ext cx="4979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3838" lvl="0" indent="-2238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하하 </a:t>
            </a:r>
            <a:r>
              <a:rPr lang="ko-KR" altLang="en-US" sz="1600" dirty="0" err="1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시스터즈</a:t>
            </a:r>
            <a:r>
              <a:rPr lang="ko-KR" alt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 소개 </a:t>
            </a:r>
            <a:endParaRPr lang="en-US" altLang="ko-KR" sz="16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  <a:p>
            <a:pPr marL="223838" lvl="0" indent="-2238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EdTech</a:t>
            </a:r>
            <a:r>
              <a:rPr lang="ko-KR" alt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란</a:t>
            </a:r>
            <a:r>
              <a:rPr lang="en-US" altLang="ko-KR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?</a:t>
            </a:r>
          </a:p>
          <a:p>
            <a:pPr marL="223838" lvl="0" indent="-2238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ko-KR" alt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 간단 리뷰</a:t>
            </a:r>
            <a:endParaRPr lang="en-US" altLang="ko-KR" sz="16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  <a:p>
            <a:pPr marL="223838" lvl="0" indent="-2238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Code Implementation</a:t>
            </a:r>
          </a:p>
          <a:p>
            <a:pPr marL="223838" lvl="0" indent="-2238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👩🏻‍💻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Code Implementation</a:t>
            </a:r>
            <a:r>
              <a:rPr lang="en-US" altLang="ko-KR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</a:t>
            </a:r>
            <a:r>
              <a:rPr lang="ko-KR" alt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Visualization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529FB-2ABF-BB5D-F6E8-0BB24A1A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75" y="1443789"/>
            <a:ext cx="2567770" cy="29264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2400F2-39A8-9D74-0735-A17375F32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"/>
          <a:stretch/>
        </p:blipFill>
        <p:spPr>
          <a:xfrm>
            <a:off x="4415902" y="1965158"/>
            <a:ext cx="4555223" cy="2064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46FD6-D30C-1DF1-9372-C572269074F6}"/>
              </a:ext>
            </a:extLst>
          </p:cNvPr>
          <p:cNvSpPr txBox="1"/>
          <p:nvPr/>
        </p:nvSpPr>
        <p:spPr>
          <a:xfrm>
            <a:off x="1548063" y="845454"/>
            <a:ext cx="1768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개별 학생 문항 반응 예측</a:t>
            </a:r>
            <a:endParaRPr kumimoji="1" lang="ko-Kore-KR" altLang="en-US" sz="12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13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👋🏻 </a:t>
            </a:r>
            <a:r>
              <a:rPr lang="en-US" altLang="ko" sz="20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END</a:t>
            </a:r>
            <a:r>
              <a:rPr lang="en-US" altLang="ko" sz="1600" dirty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Thank you for your attention</a:t>
            </a:r>
            <a:endParaRPr sz="2000" dirty="0">
              <a:solidFill>
                <a:srgbClr val="19264B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 descr="하늘, 사람, 실외, 일이(가) 표시된 사진&#10;&#10;자동 생성된 설명">
            <a:extLst>
              <a:ext uri="{FF2B5EF4-FFF2-40B4-BE49-F238E27FC236}">
                <a16:creationId xmlns:a16="http://schemas.microsoft.com/office/drawing/2014/main" id="{549A68C6-8C32-B8CE-A797-A92E0BC5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57" y="1741876"/>
            <a:ext cx="2551218" cy="3401624"/>
          </a:xfrm>
          <a:prstGeom prst="rect">
            <a:avLst/>
          </a:prstGeom>
        </p:spPr>
      </p:pic>
      <p:sp>
        <p:nvSpPr>
          <p:cNvPr id="4" name="모서리가 둥근 사각형 설명선[R] 3">
            <a:extLst>
              <a:ext uri="{FF2B5EF4-FFF2-40B4-BE49-F238E27FC236}">
                <a16:creationId xmlns:a16="http://schemas.microsoft.com/office/drawing/2014/main" id="{2D6C6022-358B-9E5D-5893-E310513F2801}"/>
              </a:ext>
            </a:extLst>
          </p:cNvPr>
          <p:cNvSpPr/>
          <p:nvPr/>
        </p:nvSpPr>
        <p:spPr>
          <a:xfrm>
            <a:off x="1418006" y="1428587"/>
            <a:ext cx="2061711" cy="2405476"/>
          </a:xfrm>
          <a:prstGeom prst="wedgeRoundRectCallout">
            <a:avLst>
              <a:gd name="adj1" fmla="val 88308"/>
              <a:gd name="adj2" fmla="val 259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CFECB1A5-9A33-A9F2-75EE-DF813F1420B4}"/>
              </a:ext>
            </a:extLst>
          </p:cNvPr>
          <p:cNvSpPr/>
          <p:nvPr/>
        </p:nvSpPr>
        <p:spPr>
          <a:xfrm>
            <a:off x="6839516" y="1428587"/>
            <a:ext cx="2061711" cy="2405476"/>
          </a:xfrm>
          <a:prstGeom prst="wedgeRoundRectCallout">
            <a:avLst>
              <a:gd name="adj1" fmla="val -96441"/>
              <a:gd name="adj2" fmla="val 358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7F592-678D-E0F2-C33C-0A722DCFED36}"/>
              </a:ext>
            </a:extLst>
          </p:cNvPr>
          <p:cNvSpPr txBox="1"/>
          <p:nvPr/>
        </p:nvSpPr>
        <p:spPr>
          <a:xfrm>
            <a:off x="6915920" y="1561288"/>
            <a:ext cx="1908902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아는 만큼 보인다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말이 피부로 와 닿는 요즈음 입니다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공부하면 할수록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알아야 하고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알고 싶은 것이 너무 많은 세상이에요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이번 발표를 통해 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EdTech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라는 분야도 있다는 것을 얻어 가셨으면 좋겠습니다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쿠아이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카와이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💙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6219A0-D3C3-B986-C163-D430DDDDB64A}"/>
              </a:ext>
            </a:extLst>
          </p:cNvPr>
          <p:cNvSpPr txBox="1"/>
          <p:nvPr/>
        </p:nvSpPr>
        <p:spPr>
          <a:xfrm>
            <a:off x="1494410" y="1561288"/>
            <a:ext cx="1908902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아는 만큼 보인다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말이 피부로 와 닿는 요즈음 입니다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공부하면 할수록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알아야 하고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알고 싶은 것이 너무 많은 세상이에요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이번 발표를 통해 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EdTech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라는 분야도 있다는 것을 얻어 가셨으면 좋겠습니다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쿠아이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카와이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💙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37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688" y="3073817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👭🏻 </a:t>
            </a:r>
            <a:r>
              <a:rPr lang="ko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하하</a:t>
            </a: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dirty="0" err="1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시스터즈</a:t>
            </a: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 </a:t>
            </a:r>
            <a:r>
              <a:rPr lang="ko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소개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 descr="하늘, 사람, 실외, 일이(가) 표시된 사진&#10;&#10;자동 생성된 설명">
            <a:extLst>
              <a:ext uri="{FF2B5EF4-FFF2-40B4-BE49-F238E27FC236}">
                <a16:creationId xmlns:a16="http://schemas.microsoft.com/office/drawing/2014/main" id="{549A68C6-8C32-B8CE-A797-A92E0BC5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57" y="1741876"/>
            <a:ext cx="2551218" cy="3401624"/>
          </a:xfrm>
          <a:prstGeom prst="rect">
            <a:avLst/>
          </a:prstGeom>
        </p:spPr>
      </p:pic>
      <p:sp>
        <p:nvSpPr>
          <p:cNvPr id="4" name="모서리가 둥근 사각형 설명선[R] 3">
            <a:extLst>
              <a:ext uri="{FF2B5EF4-FFF2-40B4-BE49-F238E27FC236}">
                <a16:creationId xmlns:a16="http://schemas.microsoft.com/office/drawing/2014/main" id="{2D6C6022-358B-9E5D-5893-E310513F2801}"/>
              </a:ext>
            </a:extLst>
          </p:cNvPr>
          <p:cNvSpPr/>
          <p:nvPr/>
        </p:nvSpPr>
        <p:spPr>
          <a:xfrm>
            <a:off x="1408975" y="1428587"/>
            <a:ext cx="2061711" cy="1428750"/>
          </a:xfrm>
          <a:prstGeom prst="wedgeRoundRectCallout">
            <a:avLst>
              <a:gd name="adj1" fmla="val 97646"/>
              <a:gd name="adj2" fmla="val 750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ore-KR" altLang="en-US" sz="1200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이하은</a:t>
            </a:r>
            <a:endParaRPr kumimoji="1" lang="en-US" altLang="ko-Kore-KR" sz="1200" b="1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소프트웨어학부</a:t>
            </a:r>
          </a:p>
        </p:txBody>
      </p:sp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CFECB1A5-9A33-A9F2-75EE-DF813F1420B4}"/>
              </a:ext>
            </a:extLst>
          </p:cNvPr>
          <p:cNvSpPr/>
          <p:nvPr/>
        </p:nvSpPr>
        <p:spPr>
          <a:xfrm>
            <a:off x="6839516" y="1428587"/>
            <a:ext cx="2061711" cy="1428750"/>
          </a:xfrm>
          <a:prstGeom prst="wedgeRoundRectCallout">
            <a:avLst>
              <a:gd name="adj1" fmla="val -97997"/>
              <a:gd name="adj2" fmla="val 750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ore-KR" altLang="en-US" sz="1200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이하윤</a:t>
            </a:r>
            <a:endParaRPr kumimoji="1" lang="en-US" altLang="ko-Kore-KR" sz="1200" b="1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소프트웨어학부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F0B36-3474-83CE-14DC-F657942DF677}"/>
              </a:ext>
            </a:extLst>
          </p:cNvPr>
          <p:cNvSpPr txBox="1"/>
          <p:nvPr/>
        </p:nvSpPr>
        <p:spPr>
          <a:xfrm>
            <a:off x="1580028" y="787281"/>
            <a:ext cx="5925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#</a:t>
            </a:r>
            <a:r>
              <a:rPr kumimoji="1" lang="ko-KR" altLang="en-US" sz="1000" dirty="0" err="1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가족같은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_42^^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    </a:t>
            </a:r>
            <a:r>
              <a:rPr kumimoji="1" lang="en-US" altLang="ko-Kore-KR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#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그래서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_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누가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_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언니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?</a:t>
            </a:r>
            <a:endParaRPr kumimoji="1" lang="ko-Kore-KR" altLang="en-US" sz="1000" dirty="0">
              <a:solidFill>
                <a:schemeClr val="bg1">
                  <a:lumMod val="5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12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📚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EdTech</a:t>
            </a: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란</a:t>
            </a:r>
            <a:r>
              <a:rPr lang="en-US" altLang="ko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DC7E95-C24E-4601-A1BF-BE34833B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91" y="927017"/>
            <a:ext cx="9144000" cy="37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📚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EdTech</a:t>
            </a: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란</a:t>
            </a:r>
            <a:r>
              <a:rPr lang="en-US" altLang="ko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?</a:t>
            </a:r>
            <a:endParaRPr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45364-A7B6-2FA9-8502-B60C69C6C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23" y="861124"/>
            <a:ext cx="9144000" cy="38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0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37144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🤖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Knowledge Tracing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A5F253-7AD2-9A4B-A926-9E5C8E34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10" y="1971342"/>
            <a:ext cx="7284476" cy="169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6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669228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🤖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Knowledge Tracing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3C343E-88FD-AC58-98F0-226F1EFD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95" y="1660357"/>
            <a:ext cx="7748216" cy="27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05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Deep Knowledge Tracing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D774-4FFB-904C-7D17-80CB5ED91991}"/>
              </a:ext>
            </a:extLst>
          </p:cNvPr>
          <p:cNvSpPr txBox="1"/>
          <p:nvPr/>
        </p:nvSpPr>
        <p:spPr>
          <a:xfrm>
            <a:off x="1408963" y="941706"/>
            <a:ext cx="4387740" cy="2686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Contribution</a:t>
            </a:r>
            <a:endParaRPr kumimoji="1" lang="en-US" altLang="ko-KR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58775" lvl="8" indent="-22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처음으로 </a:t>
            </a:r>
            <a:r>
              <a:rPr kumimoji="1"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KT</a:t>
            </a: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분야에 </a:t>
            </a:r>
            <a:r>
              <a:rPr kumimoji="1"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Deep Learning</a:t>
            </a: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을 적용한 논문</a:t>
            </a:r>
            <a:endParaRPr kumimoji="1"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58775" lvl="2" indent="-22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RNN</a:t>
            </a: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을 사용</a:t>
            </a:r>
            <a:endParaRPr kumimoji="1"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358775" lvl="2" indent="-2238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학습된 모델을 활용할 수 있는 </a:t>
            </a:r>
            <a:r>
              <a:rPr kumimoji="1"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task</a:t>
            </a: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제시</a:t>
            </a:r>
            <a:endParaRPr kumimoji="1"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669925" lvl="3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문제 시퀀스 최적화</a:t>
            </a:r>
            <a:endParaRPr kumimoji="1"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669925" lvl="3" indent="-2635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문제 사이의 연관성 정의</a:t>
            </a:r>
            <a:endParaRPr kumimoji="1"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9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D52E7806-1DB5-81CA-D908-9A144EABCA30}"/>
              </a:ext>
            </a:extLst>
          </p:cNvPr>
          <p:cNvSpPr/>
          <p:nvPr/>
        </p:nvSpPr>
        <p:spPr>
          <a:xfrm>
            <a:off x="5743149" y="3295801"/>
            <a:ext cx="284052" cy="826519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37E740A1-0711-C94D-62BA-8ED0F127AEFD}"/>
              </a:ext>
            </a:extLst>
          </p:cNvPr>
          <p:cNvSpPr/>
          <p:nvPr/>
        </p:nvSpPr>
        <p:spPr>
          <a:xfrm>
            <a:off x="6419486" y="3300401"/>
            <a:ext cx="284052" cy="826519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A75F1799-12DD-3EBF-D95D-4F93356274EE}"/>
              </a:ext>
            </a:extLst>
          </p:cNvPr>
          <p:cNvSpPr/>
          <p:nvPr/>
        </p:nvSpPr>
        <p:spPr>
          <a:xfrm>
            <a:off x="7084459" y="3320364"/>
            <a:ext cx="284052" cy="826519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749BDCB8-2214-796A-8C55-59B5C95A78FF}"/>
              </a:ext>
            </a:extLst>
          </p:cNvPr>
          <p:cNvSpPr/>
          <p:nvPr/>
        </p:nvSpPr>
        <p:spPr>
          <a:xfrm>
            <a:off x="7760796" y="3324964"/>
            <a:ext cx="284052" cy="826519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E0CCB1BE-2AD3-24EF-CB43-5775129E0619}"/>
              </a:ext>
            </a:extLst>
          </p:cNvPr>
          <p:cNvSpPr/>
          <p:nvPr/>
        </p:nvSpPr>
        <p:spPr>
          <a:xfrm>
            <a:off x="8461386" y="3301855"/>
            <a:ext cx="284052" cy="826519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ore-KR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📄 </a:t>
            </a:r>
            <a:r>
              <a:rPr lang="en-US" sz="20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Deep Knowledge Tracing</a:t>
            </a:r>
            <a:r>
              <a:rPr lang="en-US" sz="1600" dirty="0">
                <a:solidFill>
                  <a:srgbClr val="19264B"/>
                </a:solidFill>
                <a:latin typeface="티웨이_항공" panose="02000300000000000000" pitchFamily="2" charset="-127"/>
                <a:ea typeface="티웨이_항공" panose="02000300000000000000" pitchFamily="2" charset="-127"/>
                <a:cs typeface="NanumGothic ExtraBold"/>
                <a:sym typeface="NanumGothic ExtraBold"/>
              </a:rPr>
              <a:t>: Preprocessing</a:t>
            </a:r>
            <a:endParaRPr lang="en-US" sz="2000" dirty="0">
              <a:solidFill>
                <a:srgbClr val="19264B"/>
              </a:solidFill>
              <a:latin typeface="티웨이_항공" panose="02000300000000000000" pitchFamily="2" charset="-127"/>
              <a:ea typeface="티웨이_항공" panose="02000300000000000000" pitchFamily="2" charset="-127"/>
              <a:cs typeface="NanumGothic ExtraBold"/>
              <a:sym typeface="NanumGothic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D774-4FFB-904C-7D17-80CB5ED91991}"/>
              </a:ext>
            </a:extLst>
          </p:cNvPr>
          <p:cNvSpPr txBox="1"/>
          <p:nvPr/>
        </p:nvSpPr>
        <p:spPr>
          <a:xfrm>
            <a:off x="1408963" y="838468"/>
            <a:ext cx="686406" cy="416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Input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1F36E4-BE1C-E744-62F6-BDE82048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20" y="1360821"/>
            <a:ext cx="1473075" cy="3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5EF0454-A724-0375-B93F-07B3995A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58" y="1360821"/>
            <a:ext cx="1572127" cy="33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5079925D-30FE-4EF7-2CCF-38CF87C4D6F0}"/>
              </a:ext>
            </a:extLst>
          </p:cNvPr>
          <p:cNvSpPr/>
          <p:nvPr/>
        </p:nvSpPr>
        <p:spPr>
          <a:xfrm rot="16200000">
            <a:off x="3703290" y="1222757"/>
            <a:ext cx="333473" cy="609600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C1281-F80E-34C4-EA2E-00C4E2133E5E}"/>
              </a:ext>
            </a:extLst>
          </p:cNvPr>
          <p:cNvSpPr txBox="1"/>
          <p:nvPr/>
        </p:nvSpPr>
        <p:spPr>
          <a:xfrm>
            <a:off x="1408963" y="2028945"/>
            <a:ext cx="970137" cy="41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b="1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Example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53C1A0-A678-9F65-9434-F7DCDB33C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12297"/>
              </p:ext>
            </p:extLst>
          </p:nvPr>
        </p:nvGraphicFramePr>
        <p:xfrm>
          <a:off x="1567310" y="2624283"/>
          <a:ext cx="2587960" cy="671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7592">
                  <a:extLst>
                    <a:ext uri="{9D8B030D-6E8A-4147-A177-3AD203B41FA5}">
                      <a16:colId xmlns:a16="http://schemas.microsoft.com/office/drawing/2014/main" val="3439436642"/>
                    </a:ext>
                  </a:extLst>
                </a:gridCol>
                <a:gridCol w="517592">
                  <a:extLst>
                    <a:ext uri="{9D8B030D-6E8A-4147-A177-3AD203B41FA5}">
                      <a16:colId xmlns:a16="http://schemas.microsoft.com/office/drawing/2014/main" val="4059523795"/>
                    </a:ext>
                  </a:extLst>
                </a:gridCol>
                <a:gridCol w="517592">
                  <a:extLst>
                    <a:ext uri="{9D8B030D-6E8A-4147-A177-3AD203B41FA5}">
                      <a16:colId xmlns:a16="http://schemas.microsoft.com/office/drawing/2014/main" val="802170536"/>
                    </a:ext>
                  </a:extLst>
                </a:gridCol>
                <a:gridCol w="517592">
                  <a:extLst>
                    <a:ext uri="{9D8B030D-6E8A-4147-A177-3AD203B41FA5}">
                      <a16:colId xmlns:a16="http://schemas.microsoft.com/office/drawing/2014/main" val="1932068817"/>
                    </a:ext>
                  </a:extLst>
                </a:gridCol>
                <a:gridCol w="517592">
                  <a:extLst>
                    <a:ext uri="{9D8B030D-6E8A-4147-A177-3AD203B41FA5}">
                      <a16:colId xmlns:a16="http://schemas.microsoft.com/office/drawing/2014/main" val="2431364082"/>
                    </a:ext>
                  </a:extLst>
                </a:gridCol>
              </a:tblGrid>
              <a:tr h="33576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516953"/>
                  </a:ext>
                </a:extLst>
              </a:tr>
              <a:tr h="33576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X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O</a:t>
                      </a:r>
                      <a:endParaRPr lang="ko-Kore-KR" altLang="en-US" sz="1200" b="0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9421937"/>
                  </a:ext>
                </a:extLst>
              </a:tr>
            </a:tbl>
          </a:graphicData>
        </a:graphic>
      </p:graphicFrame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C599C4A4-7E80-3D4F-8349-9FFDFC4C1419}"/>
              </a:ext>
            </a:extLst>
          </p:cNvPr>
          <p:cNvSpPr/>
          <p:nvPr/>
        </p:nvSpPr>
        <p:spPr>
          <a:xfrm rot="16200000">
            <a:off x="4694173" y="2655242"/>
            <a:ext cx="333473" cy="609600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3AD35-78B5-4124-ACB8-2D3DA7252145}"/>
              </a:ext>
            </a:extLst>
          </p:cNvPr>
          <p:cNvSpPr txBox="1"/>
          <p:nvPr/>
        </p:nvSpPr>
        <p:spPr>
          <a:xfrm>
            <a:off x="5566549" y="2793305"/>
            <a:ext cx="347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kumimoji="1" lang="en-US" altLang="ko-Kore-KR" sz="16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kumimoji="1" lang="en-US" altLang="ko-Kore-KR" sz="1600" dirty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) </a:t>
            </a:r>
            <a:r>
              <a:rPr kumimoji="1" lang="ko-KR" alt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(</a:t>
            </a:r>
            <a:r>
              <a:rPr kumimoji="1" lang="en-US" altLang="ko-Kore-KR" sz="16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kumimoji="1" lang="en-US" altLang="ko-Kore-KR" sz="1600" dirty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) </a:t>
            </a:r>
            <a:r>
              <a:rPr kumimoji="1" lang="ko-KR" alt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(</a:t>
            </a:r>
            <a:r>
              <a:rPr kumimoji="1" lang="en-US" altLang="ko-Kore-KR" sz="16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kumimoji="1" lang="en-US" altLang="ko-Kore-KR" sz="1600" dirty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) </a:t>
            </a:r>
            <a:r>
              <a:rPr kumimoji="1" lang="ko-KR" alt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(</a:t>
            </a:r>
            <a:r>
              <a:rPr kumimoji="1" lang="en-US" altLang="ko-Kore-KR" sz="16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kumimoji="1" lang="en-US" altLang="ko-Kore-KR" sz="1600" dirty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)  </a:t>
            </a:r>
            <a:r>
              <a:rPr kumimoji="1" lang="ko-KR" altLang="en-US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kumimoji="1" lang="en-US" altLang="ko-Kore-KR" sz="16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kumimoji="1" lang="en-US" altLang="ko-Kore-KR" sz="1600" dirty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r>
              <a:rPr kumimoji="1" lang="en-US" altLang="ko-Kore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) 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CF0BF-8890-A096-FF52-766D83AFB16A}"/>
              </a:ext>
            </a:extLst>
          </p:cNvPr>
          <p:cNvSpPr txBox="1"/>
          <p:nvPr/>
        </p:nvSpPr>
        <p:spPr>
          <a:xfrm>
            <a:off x="7226485" y="2428940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(</a:t>
            </a:r>
            <a:r>
              <a:rPr kumimoji="1" lang="ko-KR" altLang="en-US" sz="10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문제 인덱스</a:t>
            </a:r>
            <a:r>
              <a:rPr kumimoji="1"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kumimoji="1" lang="en-US" altLang="ko-KR" sz="1000" dirty="0">
                <a:solidFill>
                  <a:srgbClr val="0070C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kumimoji="1" lang="ko-KR" altLang="en-US" sz="1000" dirty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반응 인덱스</a:t>
            </a:r>
            <a:r>
              <a:rPr kumimoji="1" lang="en-US" altLang="ko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endParaRPr kumimoji="1" lang="ko-Kore-KR" altLang="en-US" sz="100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087C6-AEAD-6F18-12AC-13BC1C44FC4D}"/>
              </a:ext>
            </a:extLst>
          </p:cNvPr>
          <p:cNvSpPr txBox="1"/>
          <p:nvPr/>
        </p:nvSpPr>
        <p:spPr>
          <a:xfrm>
            <a:off x="5581297" y="354445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+3</a:t>
            </a:r>
            <a:r>
              <a:rPr kumimoji="1" lang="ko-KR" altLang="en-US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*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endParaRPr kumimoji="1" lang="ko-Kore-KR" altLang="en-US" sz="12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8C19FA-2C86-A72B-7EBF-9C3F960A35DA}"/>
              </a:ext>
            </a:extLst>
          </p:cNvPr>
          <p:cNvSpPr txBox="1"/>
          <p:nvPr/>
        </p:nvSpPr>
        <p:spPr>
          <a:xfrm>
            <a:off x="6258667" y="354445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1+3</a:t>
            </a:r>
            <a:r>
              <a:rPr kumimoji="1" lang="ko-KR" altLang="en-US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*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endParaRPr kumimoji="1" lang="ko-Kore-KR" altLang="en-US" sz="12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465ECA-4170-EF43-BD19-9C98BBDBC99E}"/>
              </a:ext>
            </a:extLst>
          </p:cNvPr>
          <p:cNvSpPr txBox="1"/>
          <p:nvPr/>
        </p:nvSpPr>
        <p:spPr>
          <a:xfrm>
            <a:off x="6933584" y="3544454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2+3</a:t>
            </a:r>
            <a:r>
              <a:rPr kumimoji="1" lang="ko-KR" altLang="en-US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*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endParaRPr kumimoji="1" lang="ko-Kore-KR" altLang="en-US" sz="12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94494-6147-5224-8063-73ED63E1E6C0}"/>
              </a:ext>
            </a:extLst>
          </p:cNvPr>
          <p:cNvSpPr txBox="1"/>
          <p:nvPr/>
        </p:nvSpPr>
        <p:spPr>
          <a:xfrm>
            <a:off x="7610954" y="354445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0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+3</a:t>
            </a:r>
            <a:r>
              <a:rPr kumimoji="1" lang="ko-KR" altLang="en-US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*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endParaRPr kumimoji="1" lang="ko-Kore-KR" altLang="en-US" sz="12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6CCA79-234D-6C03-408A-F46308072F9C}"/>
              </a:ext>
            </a:extLst>
          </p:cNvPr>
          <p:cNvSpPr txBox="1"/>
          <p:nvPr/>
        </p:nvSpPr>
        <p:spPr>
          <a:xfrm>
            <a:off x="8326858" y="354445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1+3</a:t>
            </a:r>
            <a:r>
              <a:rPr kumimoji="1" lang="ko-KR" altLang="en-US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*</a:t>
            </a:r>
            <a:r>
              <a:rPr kumimoji="1" lang="en-US" altLang="ko-KR" sz="12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endParaRPr kumimoji="1" lang="ko-Kore-KR" altLang="en-US" sz="12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DBA8C-389A-B6AC-B473-A33DB5C90A4F}"/>
              </a:ext>
            </a:extLst>
          </p:cNvPr>
          <p:cNvSpPr txBox="1"/>
          <p:nvPr/>
        </p:nvSpPr>
        <p:spPr>
          <a:xfrm>
            <a:off x="5724958" y="42305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3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0BE33B-080B-2C6E-D88A-7A099C445741}"/>
              </a:ext>
            </a:extLst>
          </p:cNvPr>
          <p:cNvSpPr txBox="1"/>
          <p:nvPr/>
        </p:nvSpPr>
        <p:spPr>
          <a:xfrm>
            <a:off x="6402328" y="423053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1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C73569-4961-BDDF-4190-5CC3A77EE47B}"/>
              </a:ext>
            </a:extLst>
          </p:cNvPr>
          <p:cNvSpPr txBox="1"/>
          <p:nvPr/>
        </p:nvSpPr>
        <p:spPr>
          <a:xfrm>
            <a:off x="7077245" y="42305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78BC91-1B38-6A1C-65D8-D03E49629CFA}"/>
              </a:ext>
            </a:extLst>
          </p:cNvPr>
          <p:cNvSpPr txBox="1"/>
          <p:nvPr/>
        </p:nvSpPr>
        <p:spPr>
          <a:xfrm>
            <a:off x="7754615" y="423053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3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F20D61-F4D6-6C86-3534-EBD487074466}"/>
              </a:ext>
            </a:extLst>
          </p:cNvPr>
          <p:cNvSpPr txBox="1"/>
          <p:nvPr/>
        </p:nvSpPr>
        <p:spPr>
          <a:xfrm>
            <a:off x="8470519" y="423053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4</a:t>
            </a:r>
            <a:endParaRPr kumimoji="1" lang="ko-Kore-KR" altLang="en-US" sz="16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DA8BE282-8108-9137-8C3F-FF51BAC93299}"/>
              </a:ext>
            </a:extLst>
          </p:cNvPr>
          <p:cNvSpPr/>
          <p:nvPr/>
        </p:nvSpPr>
        <p:spPr>
          <a:xfrm rot="16200000" flipV="1">
            <a:off x="4431868" y="3741947"/>
            <a:ext cx="333473" cy="1288451"/>
          </a:xfrm>
          <a:prstGeom prst="downArrow">
            <a:avLst>
              <a:gd name="adj1" fmla="val 24468"/>
              <a:gd name="adj2" fmla="val 563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785DF8-33A7-89FD-B060-1D9EB008E9F3}"/>
              </a:ext>
            </a:extLst>
          </p:cNvPr>
          <p:cNvSpPr/>
          <p:nvPr/>
        </p:nvSpPr>
        <p:spPr>
          <a:xfrm>
            <a:off x="3954380" y="3854936"/>
            <a:ext cx="13377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One-Hot Encoding</a:t>
            </a:r>
            <a:endParaRPr kumimoji="1" lang="ko-Kore-KR" altLang="en-US" sz="1000" dirty="0">
              <a:solidFill>
                <a:schemeClr val="tx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612C90D9-54BA-839A-0872-8FC73CE9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595288"/>
              </p:ext>
            </p:extLst>
          </p:nvPr>
        </p:nvGraphicFramePr>
        <p:xfrm>
          <a:off x="2048624" y="3719063"/>
          <a:ext cx="202705" cy="1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05">
                  <a:extLst>
                    <a:ext uri="{9D8B030D-6E8A-4147-A177-3AD203B41FA5}">
                      <a16:colId xmlns:a16="http://schemas.microsoft.com/office/drawing/2014/main" val="3095701851"/>
                    </a:ext>
                  </a:extLst>
                </a:gridCol>
              </a:tblGrid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773280690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64621406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216786357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1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160710762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42226987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786105583"/>
                  </a:ext>
                </a:extLst>
              </a:tr>
            </a:tbl>
          </a:graphicData>
        </a:graphic>
      </p:graphicFrame>
      <p:graphicFrame>
        <p:nvGraphicFramePr>
          <p:cNvPr id="40" name="표 12">
            <a:extLst>
              <a:ext uri="{FF2B5EF4-FFF2-40B4-BE49-F238E27FC236}">
                <a16:creationId xmlns:a16="http://schemas.microsoft.com/office/drawing/2014/main" id="{EF5E5C04-580C-7DA5-F26D-423FF53C4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02494"/>
              </p:ext>
            </p:extLst>
          </p:nvPr>
        </p:nvGraphicFramePr>
        <p:xfrm>
          <a:off x="2401171" y="3719063"/>
          <a:ext cx="202705" cy="1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05">
                  <a:extLst>
                    <a:ext uri="{9D8B030D-6E8A-4147-A177-3AD203B41FA5}">
                      <a16:colId xmlns:a16="http://schemas.microsoft.com/office/drawing/2014/main" val="3095701851"/>
                    </a:ext>
                  </a:extLst>
                </a:gridCol>
              </a:tblGrid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773280690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1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64621406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216786357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160710762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42226987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786105583"/>
                  </a:ext>
                </a:extLst>
              </a:tr>
            </a:tbl>
          </a:graphicData>
        </a:graphic>
      </p:graphicFrame>
      <p:graphicFrame>
        <p:nvGraphicFramePr>
          <p:cNvPr id="41" name="표 12">
            <a:extLst>
              <a:ext uri="{FF2B5EF4-FFF2-40B4-BE49-F238E27FC236}">
                <a16:creationId xmlns:a16="http://schemas.microsoft.com/office/drawing/2014/main" id="{F616450A-E1B8-18F3-A97D-0968B2CF8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326597"/>
              </p:ext>
            </p:extLst>
          </p:nvPr>
        </p:nvGraphicFramePr>
        <p:xfrm>
          <a:off x="2754226" y="3719063"/>
          <a:ext cx="202705" cy="1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05">
                  <a:extLst>
                    <a:ext uri="{9D8B030D-6E8A-4147-A177-3AD203B41FA5}">
                      <a16:colId xmlns:a16="http://schemas.microsoft.com/office/drawing/2014/main" val="3095701851"/>
                    </a:ext>
                  </a:extLst>
                </a:gridCol>
              </a:tblGrid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773280690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64621406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1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216786357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160710762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42226987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786105583"/>
                  </a:ext>
                </a:extLst>
              </a:tr>
            </a:tbl>
          </a:graphicData>
        </a:graphic>
      </p:graphicFrame>
      <p:graphicFrame>
        <p:nvGraphicFramePr>
          <p:cNvPr id="42" name="표 12">
            <a:extLst>
              <a:ext uri="{FF2B5EF4-FFF2-40B4-BE49-F238E27FC236}">
                <a16:creationId xmlns:a16="http://schemas.microsoft.com/office/drawing/2014/main" id="{B78A7430-B7BF-264A-A254-29E54A9FE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59337"/>
              </p:ext>
            </p:extLst>
          </p:nvPr>
        </p:nvGraphicFramePr>
        <p:xfrm>
          <a:off x="3106773" y="3719063"/>
          <a:ext cx="202705" cy="1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05">
                  <a:extLst>
                    <a:ext uri="{9D8B030D-6E8A-4147-A177-3AD203B41FA5}">
                      <a16:colId xmlns:a16="http://schemas.microsoft.com/office/drawing/2014/main" val="3095701851"/>
                    </a:ext>
                  </a:extLst>
                </a:gridCol>
              </a:tblGrid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773280690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64621406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216786357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1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160710762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42226987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786105583"/>
                  </a:ext>
                </a:extLst>
              </a:tr>
            </a:tbl>
          </a:graphicData>
        </a:graphic>
      </p:graphicFrame>
      <p:graphicFrame>
        <p:nvGraphicFramePr>
          <p:cNvPr id="43" name="표 12">
            <a:extLst>
              <a:ext uri="{FF2B5EF4-FFF2-40B4-BE49-F238E27FC236}">
                <a16:creationId xmlns:a16="http://schemas.microsoft.com/office/drawing/2014/main" id="{7D94B460-05B9-6AE6-2774-B4E0578AD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30701"/>
              </p:ext>
            </p:extLst>
          </p:nvPr>
        </p:nvGraphicFramePr>
        <p:xfrm>
          <a:off x="3459320" y="3719063"/>
          <a:ext cx="202705" cy="1171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05">
                  <a:extLst>
                    <a:ext uri="{9D8B030D-6E8A-4147-A177-3AD203B41FA5}">
                      <a16:colId xmlns:a16="http://schemas.microsoft.com/office/drawing/2014/main" val="3095701851"/>
                    </a:ext>
                  </a:extLst>
                </a:gridCol>
              </a:tblGrid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773280690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64621406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216786357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160710762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1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2422269873"/>
                  </a:ext>
                </a:extLst>
              </a:tr>
              <a:tr h="1953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dirty="0"/>
                        <a:t>0</a:t>
                      </a:r>
                      <a:endParaRPr lang="ko-Kore-KR" altLang="en-US" sz="900" dirty="0"/>
                    </a:p>
                  </a:txBody>
                  <a:tcPr marL="62455" marR="62455" marT="28388" marB="28388" anchor="ctr"/>
                </a:tc>
                <a:extLst>
                  <a:ext uri="{0D108BD9-81ED-4DB2-BD59-A6C34878D82A}">
                    <a16:rowId xmlns:a16="http://schemas.microsoft.com/office/drawing/2014/main" val="3786105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6423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689</Words>
  <Application>Microsoft Office PowerPoint</Application>
  <PresentationFormat>화면 슬라이드 쇼(16:9)</PresentationFormat>
  <Paragraphs>141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Cambria Math</vt:lpstr>
      <vt:lpstr>맑은 고딕</vt:lpstr>
      <vt:lpstr>티웨이_항공</vt:lpstr>
      <vt:lpstr>Arial</vt:lpstr>
      <vt:lpstr>NanumGothic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이하은</dc:creator>
  <cp:lastModifiedBy>이 하은</cp:lastModifiedBy>
  <cp:revision>63</cp:revision>
  <dcterms:modified xsi:type="dcterms:W3CDTF">2022-05-31T04:43:25Z</dcterms:modified>
</cp:coreProperties>
</file>